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264" r:id="rId2"/>
    <p:sldId id="265" r:id="rId3"/>
    <p:sldId id="266" r:id="rId4"/>
    <p:sldId id="267" r:id="rId5"/>
    <p:sldId id="276" r:id="rId6"/>
    <p:sldId id="286" r:id="rId7"/>
    <p:sldId id="301" r:id="rId8"/>
    <p:sldId id="297" r:id="rId9"/>
  </p:sldIdLst>
  <p:sldSz cx="9144000" cy="6858000" type="screen4x3"/>
  <p:notesSz cx="6858000" cy="9144000"/>
  <p:defaultTextStyle>
    <a:defPPr>
      <a:defRPr lang="en-US"/>
    </a:defPPr>
    <a:lvl1pPr algn="l" rtl="0" eaLnBrk="0" fontAlgn="base" hangingPunct="0">
      <a:spcBef>
        <a:spcPct val="0"/>
      </a:spcBef>
      <a:spcAft>
        <a:spcPct val="0"/>
      </a:spcAft>
      <a:defRPr sz="16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16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16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16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1600" kern="1200">
        <a:solidFill>
          <a:schemeClr val="tx1"/>
        </a:solidFill>
        <a:latin typeface="Garamond" pitchFamily="18" charset="0"/>
        <a:ea typeface="+mn-ea"/>
        <a:cs typeface="+mn-cs"/>
      </a:defRPr>
    </a:lvl5pPr>
    <a:lvl6pPr marL="2286000" algn="l" defTabSz="914400" rtl="0" eaLnBrk="1" latinLnBrk="0" hangingPunct="1">
      <a:defRPr sz="1600" kern="1200">
        <a:solidFill>
          <a:schemeClr val="tx1"/>
        </a:solidFill>
        <a:latin typeface="Garamond" pitchFamily="18" charset="0"/>
        <a:ea typeface="+mn-ea"/>
        <a:cs typeface="+mn-cs"/>
      </a:defRPr>
    </a:lvl6pPr>
    <a:lvl7pPr marL="2743200" algn="l" defTabSz="914400" rtl="0" eaLnBrk="1" latinLnBrk="0" hangingPunct="1">
      <a:defRPr sz="1600" kern="1200">
        <a:solidFill>
          <a:schemeClr val="tx1"/>
        </a:solidFill>
        <a:latin typeface="Garamond" pitchFamily="18" charset="0"/>
        <a:ea typeface="+mn-ea"/>
        <a:cs typeface="+mn-cs"/>
      </a:defRPr>
    </a:lvl7pPr>
    <a:lvl8pPr marL="3200400" algn="l" defTabSz="914400" rtl="0" eaLnBrk="1" latinLnBrk="0" hangingPunct="1">
      <a:defRPr sz="1600" kern="1200">
        <a:solidFill>
          <a:schemeClr val="tx1"/>
        </a:solidFill>
        <a:latin typeface="Garamond" pitchFamily="18" charset="0"/>
        <a:ea typeface="+mn-ea"/>
        <a:cs typeface="+mn-cs"/>
      </a:defRPr>
    </a:lvl8pPr>
    <a:lvl9pPr marL="3657600" algn="l" defTabSz="914400" rtl="0" eaLnBrk="1" latinLnBrk="0" hangingPunct="1">
      <a:defRPr sz="1600"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4AC50A9-E2CE-46CF-8590-A2F13016BAF4}" type="datetimeFigureOut">
              <a:rPr lang="en-US"/>
              <a:pPr>
                <a:defRPr/>
              </a:pPr>
              <a:t>11/28/2012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49EDBA9-B0AF-4929-957A-AF2C7F518FD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57477703-78EE-4B46-B6F3-C118B428CF77}" type="slidenum">
              <a:rPr lang="en-US"/>
              <a:pPr>
                <a:defRPr/>
              </a:pPr>
              <a:t>‹#›</a:t>
            </a:fld>
            <a:endParaRPr lang="en-US"/>
          </a:p>
        </p:txBody>
      </p:sp>
    </p:spTree>
  </p:cSld>
  <p:clrMapOvr>
    <a:masterClrMapping/>
  </p:clrMapOvr>
  <p:transition spd="slow">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CB38FA8-A915-4B62-AF91-5F568E4CDEFB}"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8B045C36-931F-4EFD-80CB-F8132547EB97}"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28A3A8AE-683B-4F16-823D-C9869BFD0564}"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F503835A-10B4-4D3D-A162-773F62612516}"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3DD89865-8BCF-4EDE-A76C-DA099AE2CEE0}"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0ED4FBB2-C226-485E-A061-147427B01A07}"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4739E2BE-F059-42B5-B315-596AFB1562CF}"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5BEC03CF-6083-41AA-B1C7-3BC0DAAC01C9}"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53E287D0-B96E-43DB-A464-3C11729AA913}"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D628C0C-7686-44E8-ABED-66D85B1B87DF}"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transition spd="slow">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A42D510F-BB0D-49C8-A49C-1F55CF6581D4}" type="slidenum">
              <a:rPr lang="en-US"/>
              <a:pPr>
                <a:defRPr/>
              </a:pPr>
              <a:t>‹#›</a:t>
            </a:fld>
            <a:endParaRPr lang="en-US"/>
          </a:p>
        </p:txBody>
      </p:sp>
      <p:grpSp>
        <p:nvGrpSpPr>
          <p:cNvPr id="2052" name="Group 4"/>
          <p:cNvGrpSpPr>
            <a:grpSpLocks/>
          </p:cNvGrpSpPr>
          <p:nvPr/>
        </p:nvGrpSpPr>
        <p:grpSpPr bwMode="auto">
          <a:xfrm>
            <a:off x="0" y="0"/>
            <a:ext cx="9140825" cy="6850063"/>
            <a:chOff x="0" y="0"/>
            <a:chExt cx="5758" cy="4315"/>
          </a:xfrm>
        </p:grpSpPr>
        <p:grpSp>
          <p:nvGrpSpPr>
            <p:cNvPr id="2056"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random/>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457200" y="188913"/>
            <a:ext cx="8229600" cy="1143000"/>
          </a:xfrm>
        </p:spPr>
        <p:txBody>
          <a:bodyPr/>
          <a:lstStyle/>
          <a:p>
            <a:pPr eaLnBrk="1" hangingPunct="1">
              <a:defRPr/>
            </a:pPr>
            <a:r>
              <a:rPr lang="id-ID" sz="4000" dirty="0" smtClean="0"/>
              <a:t>STRUKTUR, PERILAKU DAN KERAGAAN</a:t>
            </a:r>
            <a:r>
              <a:rPr lang="en-US" sz="4000" dirty="0" smtClean="0"/>
              <a:t> (S-C-P)</a:t>
            </a:r>
            <a:r>
              <a:rPr lang="id-ID" sz="4000" dirty="0" smtClean="0"/>
              <a:t> PASAR</a:t>
            </a:r>
            <a:endParaRPr lang="en-US" sz="4000" dirty="0" smtClean="0"/>
          </a:p>
        </p:txBody>
      </p:sp>
      <p:sp>
        <p:nvSpPr>
          <p:cNvPr id="13315" name="Rectangle 3"/>
          <p:cNvSpPr>
            <a:spLocks noGrp="1" noChangeArrowheads="1"/>
          </p:cNvSpPr>
          <p:nvPr>
            <p:ph type="body" idx="1"/>
          </p:nvPr>
        </p:nvSpPr>
        <p:spPr>
          <a:xfrm>
            <a:off x="250825" y="1711325"/>
            <a:ext cx="8686800" cy="4957763"/>
          </a:xfrm>
        </p:spPr>
        <p:txBody>
          <a:bodyPr/>
          <a:lstStyle/>
          <a:p>
            <a:pPr eaLnBrk="1" hangingPunct="1">
              <a:lnSpc>
                <a:spcPct val="110000"/>
              </a:lnSpc>
              <a:defRPr/>
            </a:pPr>
            <a:r>
              <a:rPr lang="id-ID" sz="2800" b="1" smtClean="0"/>
              <a:t>Pendekatan S-C-P</a:t>
            </a:r>
            <a:r>
              <a:rPr lang="id-ID" sz="2800" smtClean="0"/>
              <a:t> adalah  pendekatan organisasi pasar yang mencakup atau mengkombinasikan semua aspek dari sistem tataniaga yaitu </a:t>
            </a:r>
            <a:r>
              <a:rPr lang="id-ID" sz="2800" b="1" smtClean="0"/>
              <a:t>S</a:t>
            </a:r>
            <a:r>
              <a:rPr lang="id-ID" sz="2800" smtClean="0"/>
              <a:t> (market structure), </a:t>
            </a:r>
            <a:r>
              <a:rPr lang="id-ID" sz="2800" b="1" smtClean="0"/>
              <a:t>C</a:t>
            </a:r>
            <a:r>
              <a:rPr lang="id-ID" sz="2800" smtClean="0"/>
              <a:t> (market conduct) dan </a:t>
            </a:r>
            <a:r>
              <a:rPr lang="id-ID" sz="2800" b="1" smtClean="0"/>
              <a:t>P</a:t>
            </a:r>
            <a:r>
              <a:rPr lang="id-ID" sz="2800" smtClean="0"/>
              <a:t> (market performance).  </a:t>
            </a:r>
            <a:endParaRPr lang="en-US" sz="2800" smtClean="0"/>
          </a:p>
          <a:p>
            <a:pPr eaLnBrk="1" hangingPunct="1">
              <a:lnSpc>
                <a:spcPct val="110000"/>
              </a:lnSpc>
              <a:defRPr/>
            </a:pPr>
            <a:r>
              <a:rPr lang="id-ID" sz="2800" b="1" smtClean="0"/>
              <a:t>Struktur pasar</a:t>
            </a:r>
            <a:r>
              <a:rPr lang="id-ID" sz="2800" smtClean="0"/>
              <a:t> dapat diartikan sebagai karakteristik dari produk maupun institusi yang terlibat pada pasar tersebut yang merupakan resultan atau saling mempengaruhi dari market conduct (perilaku pasar) dan market performance (keragaan pasar).  Struktur pasar dapat diartikan sebagai tipe atau jenis-jenis pasar.</a:t>
            </a:r>
            <a:endParaRPr lang="en-US" sz="2800" smtClean="0"/>
          </a:p>
        </p:txBody>
      </p:sp>
    </p:spTree>
  </p:cSld>
  <p:clrMapOvr>
    <a:masterClrMapping/>
  </p:clrMapOvr>
  <p:transition spd="slow">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457200" y="115888"/>
            <a:ext cx="8229600" cy="417512"/>
          </a:xfrm>
        </p:spPr>
        <p:txBody>
          <a:bodyPr/>
          <a:lstStyle/>
          <a:p>
            <a:pPr algn="l" eaLnBrk="1" hangingPunct="1">
              <a:defRPr/>
            </a:pPr>
            <a:r>
              <a:rPr lang="en-US" sz="2800" smtClean="0"/>
              <a:t>Lanjutan…</a:t>
            </a:r>
          </a:p>
        </p:txBody>
      </p:sp>
      <p:sp>
        <p:nvSpPr>
          <p:cNvPr id="14339" name="Rectangle 3"/>
          <p:cNvSpPr>
            <a:spLocks noGrp="1" noChangeArrowheads="1"/>
          </p:cNvSpPr>
          <p:nvPr>
            <p:ph type="body" idx="1"/>
          </p:nvPr>
        </p:nvSpPr>
        <p:spPr>
          <a:xfrm>
            <a:off x="323850" y="714375"/>
            <a:ext cx="8507413" cy="5688013"/>
          </a:xfrm>
        </p:spPr>
        <p:txBody>
          <a:bodyPr/>
          <a:lstStyle/>
          <a:p>
            <a:pPr eaLnBrk="1" hangingPunct="1">
              <a:lnSpc>
                <a:spcPct val="90000"/>
              </a:lnSpc>
              <a:defRPr/>
            </a:pPr>
            <a:r>
              <a:rPr lang="id-ID" sz="2800" b="1" dirty="0" smtClean="0"/>
              <a:t>Market Conduct</a:t>
            </a:r>
            <a:r>
              <a:rPr lang="id-ID" sz="2800" dirty="0" smtClean="0"/>
              <a:t> merupakan perilaku partisipan (pembeli dan penjual), strategi atau reaksi yang dilakukan partisipan pasar secara individu atau kelompok, dalam hubungan kompetitif atau negosiasi terhadap partisipan lainnya untuk mencapai tujuan pemasaran tertentu.  Misal praktek-praktek bisnis yang dilakukan perusahaan dalam : kebijakan penentuan harga, promosi penjualan dan berbagai strategi penjualan lainnya yang dilakukan untuk mencapai hasil pasar yang spesifik. Hubungan antara pembeli dan penjual </a:t>
            </a:r>
            <a:r>
              <a:rPr lang="id-ID" sz="2800" dirty="0" smtClean="0">
                <a:sym typeface="Wingdings" pitchFamily="2" charset="2"/>
              </a:rPr>
              <a:t></a:t>
            </a:r>
            <a:r>
              <a:rPr lang="id-ID" sz="2800" dirty="0" smtClean="0"/>
              <a:t> hub. Persaingan.</a:t>
            </a:r>
            <a:r>
              <a:rPr lang="en-US" sz="2800" dirty="0" smtClean="0"/>
              <a:t> </a:t>
            </a:r>
          </a:p>
          <a:p>
            <a:pPr eaLnBrk="1" hangingPunct="1">
              <a:lnSpc>
                <a:spcPct val="90000"/>
              </a:lnSpc>
              <a:buFont typeface="Wingdings" pitchFamily="2" charset="2"/>
              <a:buNone/>
              <a:defRPr/>
            </a:pPr>
            <a:r>
              <a:rPr lang="en-US" sz="2800" dirty="0" smtClean="0"/>
              <a:t>	</a:t>
            </a:r>
          </a:p>
          <a:p>
            <a:pPr eaLnBrk="1" hangingPunct="1">
              <a:lnSpc>
                <a:spcPct val="90000"/>
              </a:lnSpc>
              <a:buFont typeface="Wingdings" pitchFamily="2" charset="2"/>
              <a:buNone/>
              <a:defRPr/>
            </a:pPr>
            <a:r>
              <a:rPr lang="en-US" sz="2800" dirty="0" smtClean="0"/>
              <a:t>    </a:t>
            </a:r>
            <a:r>
              <a:rPr lang="id-ID" sz="2800" dirty="0" smtClean="0"/>
              <a:t>Setelah ada kesepakatan </a:t>
            </a:r>
            <a:r>
              <a:rPr lang="id-ID" sz="2800" dirty="0" smtClean="0">
                <a:sym typeface="Wingdings" pitchFamily="2" charset="2"/>
              </a:rPr>
              <a:t></a:t>
            </a:r>
            <a:r>
              <a:rPr lang="id-ID" sz="2800" dirty="0" smtClean="0"/>
              <a:t> transaksi dan hub. negosiasi</a:t>
            </a:r>
          </a:p>
          <a:p>
            <a:pPr eaLnBrk="1" hangingPunct="1">
              <a:lnSpc>
                <a:spcPct val="90000"/>
              </a:lnSpc>
              <a:buFont typeface="Wingdings" pitchFamily="2" charset="2"/>
              <a:buNone/>
              <a:defRPr/>
            </a:pPr>
            <a:r>
              <a:rPr lang="en-US" sz="2800" dirty="0" smtClean="0"/>
              <a:t>	</a:t>
            </a:r>
            <a:r>
              <a:rPr lang="id-ID" sz="2800" dirty="0" smtClean="0"/>
              <a:t>Hubungan competitive dan negotiative relationship secara aggregative diantara penjual dan pembeli dicerminkan oleh Market Conduct.</a:t>
            </a:r>
            <a:endParaRPr lang="en-US" sz="2800" dirty="0" smtClean="0"/>
          </a:p>
        </p:txBody>
      </p:sp>
    </p:spTree>
  </p:cSld>
  <p:clrMapOvr>
    <a:masterClrMapping/>
  </p:clrMapOvr>
  <p:transition spd="slow">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a:xfrm>
            <a:off x="457200" y="274638"/>
            <a:ext cx="8229600" cy="633412"/>
          </a:xfrm>
        </p:spPr>
        <p:txBody>
          <a:bodyPr/>
          <a:lstStyle/>
          <a:p>
            <a:pPr algn="l" eaLnBrk="1" hangingPunct="1">
              <a:defRPr/>
            </a:pPr>
            <a:r>
              <a:rPr lang="en-US" sz="4000" smtClean="0"/>
              <a:t>Lanjutan…</a:t>
            </a:r>
          </a:p>
        </p:txBody>
      </p:sp>
      <p:sp>
        <p:nvSpPr>
          <p:cNvPr id="15363" name="Rectangle 3"/>
          <p:cNvSpPr>
            <a:spLocks noGrp="1" noChangeArrowheads="1"/>
          </p:cNvSpPr>
          <p:nvPr>
            <p:ph type="body" idx="1"/>
          </p:nvPr>
        </p:nvSpPr>
        <p:spPr>
          <a:xfrm>
            <a:off x="457200" y="1357313"/>
            <a:ext cx="8229600" cy="4525962"/>
          </a:xfrm>
        </p:spPr>
        <p:txBody>
          <a:bodyPr/>
          <a:lstStyle/>
          <a:p>
            <a:pPr eaLnBrk="1" hangingPunct="1">
              <a:defRPr/>
            </a:pPr>
            <a:r>
              <a:rPr lang="id-ID" b="1" dirty="0" smtClean="0"/>
              <a:t>Market Performance</a:t>
            </a:r>
            <a:r>
              <a:rPr lang="id-ID" dirty="0" smtClean="0"/>
              <a:t> merupakan keragaan pasar yang merupakan hasil atau pengaruh dari market structure dan market conduct yang dalam realita dapat terlihat dari produk atau output, harga dan biaya pada pasar-pasar tertentu.  Misal efisiensi harga atau biaya produksi, biaya promosi penjualan (termasuk nilai informasi), volume penjualan dan efisiensi pertukaran. </a:t>
            </a:r>
            <a:endParaRPr lang="en-US" dirty="0" smtClean="0"/>
          </a:p>
        </p:txBody>
      </p:sp>
    </p:spTree>
  </p:cSld>
  <p:clrMapOvr>
    <a:masterClrMapping/>
  </p:clrMapOvr>
  <p:transition spd="slow">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457200" y="115888"/>
            <a:ext cx="8229600" cy="850900"/>
          </a:xfrm>
        </p:spPr>
        <p:txBody>
          <a:bodyPr/>
          <a:lstStyle/>
          <a:p>
            <a:pPr eaLnBrk="1" hangingPunct="1">
              <a:defRPr/>
            </a:pPr>
            <a:r>
              <a:rPr lang="id-ID" sz="4000" dirty="0" smtClean="0"/>
              <a:t>Market Structure</a:t>
            </a:r>
            <a:r>
              <a:rPr lang="en-US" sz="4000" dirty="0" smtClean="0"/>
              <a:t> (</a:t>
            </a:r>
            <a:r>
              <a:rPr lang="id-ID" sz="4000" dirty="0" smtClean="0"/>
              <a:t>Struktur Pasar</a:t>
            </a:r>
            <a:r>
              <a:rPr lang="en-US" sz="4000" dirty="0" smtClean="0"/>
              <a:t>)</a:t>
            </a:r>
            <a:r>
              <a:rPr lang="id-ID" sz="4000" dirty="0" smtClean="0"/>
              <a:t> </a:t>
            </a:r>
            <a:endParaRPr lang="en-US" sz="4000" dirty="0" smtClean="0"/>
          </a:p>
        </p:txBody>
      </p:sp>
      <p:sp>
        <p:nvSpPr>
          <p:cNvPr id="16387" name="Rectangle 3"/>
          <p:cNvSpPr>
            <a:spLocks noGrp="1" noChangeArrowheads="1"/>
          </p:cNvSpPr>
          <p:nvPr>
            <p:ph type="body" idx="1"/>
          </p:nvPr>
        </p:nvSpPr>
        <p:spPr>
          <a:xfrm>
            <a:off x="323850" y="1412875"/>
            <a:ext cx="8569325" cy="5256213"/>
          </a:xfrm>
        </p:spPr>
        <p:txBody>
          <a:bodyPr/>
          <a:lstStyle/>
          <a:p>
            <a:pPr marL="0" indent="0" eaLnBrk="1" hangingPunct="1">
              <a:buFont typeface="Wingdings" pitchFamily="2" charset="2"/>
              <a:buNone/>
              <a:defRPr/>
            </a:pPr>
            <a:r>
              <a:rPr lang="id-ID" sz="2400" dirty="0" smtClean="0"/>
              <a:t>Di definisikan sebagai sifat-sifat organisasi pasar yang mempengaruhi perilaku dan keragaan pasar antara lain ada empat faktor penentu </a:t>
            </a:r>
            <a:r>
              <a:rPr lang="en-US" sz="2400" dirty="0" smtClean="0"/>
              <a:t>:</a:t>
            </a:r>
          </a:p>
          <a:p>
            <a:pPr eaLnBrk="1" hangingPunct="1">
              <a:buFont typeface="Wingdings" pitchFamily="2" charset="2"/>
              <a:buNone/>
              <a:defRPr/>
            </a:pPr>
            <a:r>
              <a:rPr lang="id-ID" sz="2400" dirty="0" smtClean="0"/>
              <a:t>1. Jumlah  atau Ukuran Perusahaan</a:t>
            </a:r>
          </a:p>
          <a:p>
            <a:pPr eaLnBrk="1" hangingPunct="1">
              <a:buFont typeface="Wingdings" pitchFamily="2" charset="2"/>
              <a:buNone/>
              <a:defRPr/>
            </a:pPr>
            <a:r>
              <a:rPr lang="id-ID" sz="2400" dirty="0" smtClean="0"/>
              <a:t>2. Kondisi atau keadaan Produk : produk homogen atau diferensiasi</a:t>
            </a:r>
          </a:p>
          <a:p>
            <a:pPr eaLnBrk="1" hangingPunct="1">
              <a:buFont typeface="Wingdings" pitchFamily="2" charset="2"/>
              <a:buNone/>
              <a:defRPr/>
            </a:pPr>
            <a:r>
              <a:rPr lang="id-ID" sz="2400" dirty="0" smtClean="0"/>
              <a:t>3. Mudah atau Sukar untuk Keluar - Masuk Pasar atau Industri</a:t>
            </a:r>
          </a:p>
          <a:p>
            <a:pPr eaLnBrk="1" hangingPunct="1">
              <a:buFont typeface="Wingdings" pitchFamily="2" charset="2"/>
              <a:buNone/>
              <a:defRPr/>
            </a:pPr>
            <a:r>
              <a:rPr lang="id-ID" sz="2400" dirty="0" smtClean="0"/>
              <a:t>4. Tingkat pengetahuan (informasi) yang dimiliki oleh partisipan   dalam tataniaga misalnya Biaya, Harga dan kondisi pasar diantara partisipan.</a:t>
            </a:r>
            <a:endParaRPr lang="en-US" sz="2400" dirty="0" smtClean="0"/>
          </a:p>
          <a:p>
            <a:pPr eaLnBrk="1" hangingPunct="1">
              <a:buFont typeface="Wingdings" pitchFamily="2" charset="2"/>
              <a:buNone/>
              <a:defRPr/>
            </a:pPr>
            <a:endParaRPr lang="en-US" sz="2400" dirty="0" smtClean="0"/>
          </a:p>
          <a:p>
            <a:pPr marL="0" indent="0" eaLnBrk="1" hangingPunct="1">
              <a:buFont typeface="Wingdings" pitchFamily="2" charset="2"/>
              <a:buNone/>
              <a:defRPr/>
            </a:pPr>
            <a:r>
              <a:rPr lang="id-ID" sz="2400" dirty="0" smtClean="0"/>
              <a:t>Struktur pasar dalam garis-besarnya ada dua kelompok yaitu pasar persaingan sempurna dan pasar tidak bersaing sempurna (monopoli). </a:t>
            </a:r>
            <a:endParaRPr lang="en-US" sz="2400" dirty="0" smtClean="0"/>
          </a:p>
        </p:txBody>
      </p:sp>
    </p:spTree>
  </p:cSld>
  <p:clrMapOvr>
    <a:masterClrMapping/>
  </p:clrMapOvr>
  <p:transition spd="slow">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a:xfrm>
            <a:off x="457200" y="44450"/>
            <a:ext cx="8229600" cy="1143000"/>
          </a:xfrm>
        </p:spPr>
        <p:txBody>
          <a:bodyPr/>
          <a:lstStyle/>
          <a:p>
            <a:pPr eaLnBrk="1" hangingPunct="1">
              <a:defRPr/>
            </a:pPr>
            <a:r>
              <a:rPr lang="id-ID" sz="3200" dirty="0" smtClean="0"/>
              <a:t>Kebebasan adalah fokus kunci dari pemasaran </a:t>
            </a:r>
            <a:r>
              <a:rPr lang="id-ID" sz="3200" dirty="0" smtClean="0"/>
              <a:t>yang </a:t>
            </a:r>
            <a:r>
              <a:rPr lang="id-ID" sz="3200" dirty="0" smtClean="0"/>
              <a:t>kompetitif :</a:t>
            </a:r>
            <a:endParaRPr lang="en-US" sz="3200" dirty="0" smtClean="0"/>
          </a:p>
        </p:txBody>
      </p:sp>
      <p:sp>
        <p:nvSpPr>
          <p:cNvPr id="25603" name="Rectangle 3"/>
          <p:cNvSpPr>
            <a:spLocks noGrp="1" noChangeArrowheads="1"/>
          </p:cNvSpPr>
          <p:nvPr>
            <p:ph type="body" idx="1"/>
          </p:nvPr>
        </p:nvSpPr>
        <p:spPr>
          <a:xfrm>
            <a:off x="250825" y="1412875"/>
            <a:ext cx="8686800" cy="5184775"/>
          </a:xfrm>
        </p:spPr>
        <p:txBody>
          <a:bodyPr/>
          <a:lstStyle/>
          <a:p>
            <a:pPr marL="990600" lvl="1" indent="-533400" eaLnBrk="1" hangingPunct="1">
              <a:buClr>
                <a:schemeClr val="tx1"/>
              </a:buClr>
              <a:buSzTx/>
              <a:buFont typeface="Wingdings" pitchFamily="2" charset="2"/>
              <a:buAutoNum type="arabicPeriod"/>
              <a:defRPr/>
            </a:pPr>
            <a:r>
              <a:rPr lang="id-ID" b="1" smtClean="0"/>
              <a:t>Kebebasan konsumen memilih yang diinginkan untuk dikonsumsi.</a:t>
            </a:r>
          </a:p>
          <a:p>
            <a:pPr marL="990600" lvl="1" indent="-533400" eaLnBrk="1" hangingPunct="1">
              <a:buClr>
                <a:schemeClr val="tx1"/>
              </a:buClr>
              <a:buSzTx/>
              <a:buFont typeface="Wingdings" pitchFamily="2" charset="2"/>
              <a:buAutoNum type="arabicPeriod"/>
              <a:defRPr/>
            </a:pPr>
            <a:r>
              <a:rPr lang="id-ID" b="1" smtClean="0"/>
              <a:t>kebebasan perusahaan untuk mengembangkan produk baru dan pemasaran yang sesuai (“fit”)</a:t>
            </a:r>
          </a:p>
          <a:p>
            <a:pPr marL="990600" lvl="1" indent="-533400" eaLnBrk="1" hangingPunct="1">
              <a:buClr>
                <a:schemeClr val="tx1"/>
              </a:buClr>
              <a:buSzTx/>
              <a:buFont typeface="Wingdings" pitchFamily="2" charset="2"/>
              <a:buAutoNum type="arabicPeriod"/>
              <a:defRPr/>
            </a:pPr>
            <a:r>
              <a:rPr lang="id-ID" b="1" smtClean="0"/>
              <a:t>kebebasan untuk perusahaan baru masuk ke industri</a:t>
            </a:r>
          </a:p>
          <a:p>
            <a:pPr marL="990600" lvl="1" indent="-533400" eaLnBrk="1" hangingPunct="1">
              <a:buClr>
                <a:schemeClr val="tx1"/>
              </a:buClr>
              <a:buSzTx/>
              <a:buFont typeface="Wingdings" pitchFamily="2" charset="2"/>
              <a:buAutoNum type="arabicPeriod"/>
              <a:defRPr/>
            </a:pPr>
            <a:r>
              <a:rPr lang="id-ID" b="1" smtClean="0"/>
              <a:t>kebebasan petani membuat keputusan apa dan bagaimana produksi</a:t>
            </a:r>
          </a:p>
          <a:p>
            <a:pPr marL="990600" lvl="1" indent="-533400" eaLnBrk="1" hangingPunct="1">
              <a:buClr>
                <a:schemeClr val="tx1"/>
              </a:buClr>
              <a:buSzTx/>
              <a:buFont typeface="Wingdings" pitchFamily="2" charset="2"/>
              <a:buAutoNum type="arabicPeriod"/>
              <a:defRPr/>
            </a:pPr>
            <a:r>
              <a:rPr lang="id-ID" b="1" smtClean="0"/>
              <a:t>kebebasan pembeli dan penjual bersama-sama dalam tawar menawar mencapai hasilnya yang saling menguntungkan dalam pertukaran</a:t>
            </a:r>
            <a:endParaRPr lang="en-US" b="1" smtClean="0"/>
          </a:p>
        </p:txBody>
      </p:sp>
    </p:spTree>
  </p:cSld>
  <p:clrMapOvr>
    <a:masterClrMapping/>
  </p:clrMapOvr>
  <p:transition spd="slow">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457200" y="476250"/>
            <a:ext cx="8435975" cy="5832475"/>
          </a:xfrm>
        </p:spPr>
        <p:txBody>
          <a:bodyPr/>
          <a:lstStyle/>
          <a:p>
            <a:pPr marL="0" indent="0" eaLnBrk="1" hangingPunct="1">
              <a:lnSpc>
                <a:spcPct val="130000"/>
              </a:lnSpc>
              <a:buFont typeface="Wingdings" pitchFamily="2" charset="2"/>
              <a:buNone/>
              <a:defRPr/>
            </a:pPr>
            <a:r>
              <a:rPr lang="id-ID" sz="2800" b="1" u="sng" dirty="0" smtClean="0"/>
              <a:t>Untuk keragaan pasar (market performance</a:t>
            </a:r>
            <a:r>
              <a:rPr lang="id-ID" sz="2800" dirty="0" smtClean="0"/>
              <a:t>), tidak cukup indikatornya dari profit saja, tinggi atau rendahnya π dicerminkan oleh manajemen yang sangat berkuasa atau operasional efesien, pasar bersaing atau terkonsentrasi, diferensi produk dan ada hambatan atau tidak untuk masuk atau keluar dari pasar / industri </a:t>
            </a:r>
            <a:r>
              <a:rPr lang="id-ID" sz="2800" dirty="0" smtClean="0">
                <a:sym typeface="Wingdings" pitchFamily="2" charset="2"/>
              </a:rPr>
              <a:t></a:t>
            </a:r>
            <a:r>
              <a:rPr lang="id-ID" sz="2800" dirty="0" smtClean="0"/>
              <a:t> keragaan pasar dapat dilihat dari analisis  profit, biaya pemasaran, resiko, opportunity cost, diferensiasi produk, tingkat kompetisi atau penguasaan pangsa pasar (pasar memusat / konsentrasi atau menyebar) dan kepuasan konsumen.</a:t>
            </a:r>
            <a:endParaRPr lang="en-US" sz="2800" dirty="0" smtClean="0"/>
          </a:p>
        </p:txBody>
      </p:sp>
    </p:spTree>
  </p:cSld>
  <p:clrMapOvr>
    <a:masterClrMapping/>
  </p:clrMapOvr>
  <p:transition spd="slow">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p:txBody>
          <a:bodyPr/>
          <a:lstStyle/>
          <a:p>
            <a:pPr algn="l" eaLnBrk="1" hangingPunct="1">
              <a:defRPr/>
            </a:pPr>
            <a:r>
              <a:rPr lang="en-US" smtClean="0"/>
              <a:t>  Kebijakan</a:t>
            </a:r>
            <a:r>
              <a:rPr lang="en-US" dirty="0" smtClean="0"/>
              <a:t> </a:t>
            </a:r>
            <a:r>
              <a:rPr lang="en-US" dirty="0" err="1" smtClean="0"/>
              <a:t>Pemasaran</a:t>
            </a:r>
            <a:endParaRPr lang="en-US" dirty="0" smtClean="0"/>
          </a:p>
        </p:txBody>
      </p:sp>
      <p:sp>
        <p:nvSpPr>
          <p:cNvPr id="55299" name="Rectangle 3"/>
          <p:cNvSpPr>
            <a:spLocks noGrp="1" noChangeArrowheads="1"/>
          </p:cNvSpPr>
          <p:nvPr>
            <p:ph type="body" idx="1"/>
          </p:nvPr>
        </p:nvSpPr>
        <p:spPr/>
        <p:txBody>
          <a:bodyPr/>
          <a:lstStyle/>
          <a:p>
            <a:pPr eaLnBrk="1" hangingPunct="1">
              <a:lnSpc>
                <a:spcPct val="90000"/>
              </a:lnSpc>
              <a:defRPr/>
            </a:pPr>
            <a:r>
              <a:rPr lang="en-US" smtClean="0"/>
              <a:t>Pembentukan badan-badan pemasaran, seperti BPPC, asosiasi eksportir</a:t>
            </a:r>
          </a:p>
          <a:p>
            <a:pPr eaLnBrk="1" hangingPunct="1">
              <a:lnSpc>
                <a:spcPct val="90000"/>
              </a:lnSpc>
              <a:defRPr/>
            </a:pPr>
            <a:r>
              <a:rPr lang="en-US" smtClean="0"/>
              <a:t>Tujuannya untuk memberikan jaminan harga minimum, menghilangkan persaingan yang tidak sehat, pengaturan distribusi sarana produksi </a:t>
            </a:r>
          </a:p>
          <a:p>
            <a:pPr eaLnBrk="1" hangingPunct="1">
              <a:lnSpc>
                <a:spcPct val="90000"/>
              </a:lnSpc>
              <a:defRPr/>
            </a:pPr>
            <a:r>
              <a:rPr lang="en-US" smtClean="0"/>
              <a:t>Kebijakan ini merupakan usaha campur tangan pemerintah dalam bekerjanya kekuatan-kekuatan pasar agar tidak merugikan pedagang dan petani juga mendorong efisiensi ekonomi.</a:t>
            </a:r>
          </a:p>
          <a:p>
            <a:pPr eaLnBrk="1" hangingPunct="1">
              <a:lnSpc>
                <a:spcPct val="90000"/>
              </a:lnSpc>
              <a:defRPr/>
            </a:pPr>
            <a:endParaRPr lang="en-US" smtClean="0"/>
          </a:p>
        </p:txBody>
      </p:sp>
    </p:spTree>
  </p:cSld>
  <p:clrMapOvr>
    <a:masterClrMapping/>
  </p:clrMapOvr>
  <p:transition spd="slow">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ctrTitle"/>
          </p:nvPr>
        </p:nvSpPr>
        <p:spPr/>
        <p:txBody>
          <a:bodyPr/>
          <a:lstStyle/>
          <a:p>
            <a:pPr eaLnBrk="1" hangingPunct="1">
              <a:defRPr/>
            </a:pPr>
            <a:r>
              <a:rPr lang="en-US" smtClean="0"/>
              <a:t>Terima kasih</a:t>
            </a:r>
          </a:p>
        </p:txBody>
      </p:sp>
    </p:spTree>
  </p:cSld>
  <p:clrMapOvr>
    <a:masterClrMapping/>
  </p:clrMapOvr>
  <p:transition spd="slow">
    <p:random/>
  </p:transition>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693</TotalTime>
  <Words>513</Words>
  <Application>Microsoft PowerPoint</Application>
  <PresentationFormat>On-screen Show (4:3)</PresentationFormat>
  <Paragraphs>30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Garamond</vt:lpstr>
      <vt:lpstr>Arial</vt:lpstr>
      <vt:lpstr>Wingdings</vt:lpstr>
      <vt:lpstr>Calibri</vt:lpstr>
      <vt:lpstr>Stream</vt:lpstr>
      <vt:lpstr>STRUKTUR, PERILAKU DAN KERAGAAN (S-C-P) PASAR</vt:lpstr>
      <vt:lpstr>Lanjutan…</vt:lpstr>
      <vt:lpstr>Lanjutan…</vt:lpstr>
      <vt:lpstr>Market Structure (Struktur Pasar) </vt:lpstr>
      <vt:lpstr>Kebebasan adalah fokus kunci dari pemasaran yang kompetitif :</vt:lpstr>
      <vt:lpstr>Slide 6</vt:lpstr>
      <vt:lpstr>  Kebijakan Pemasaran</vt:lpstr>
      <vt:lpstr>Terima kasih</vt:lpstr>
    </vt:vector>
  </TitlesOfParts>
  <Company>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TATANIAGA PERTANIAN</dc:title>
  <dc:creator>Ratna Winandi</dc:creator>
  <cp:lastModifiedBy>ujang</cp:lastModifiedBy>
  <cp:revision>57</cp:revision>
  <dcterms:created xsi:type="dcterms:W3CDTF">1998-05-03T02:46:49Z</dcterms:created>
  <dcterms:modified xsi:type="dcterms:W3CDTF">2012-11-27T23:27:18Z</dcterms:modified>
</cp:coreProperties>
</file>